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62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4706"/>
  </p:normalViewPr>
  <p:slideViewPr>
    <p:cSldViewPr snapToGrid="0" snapToObjects="1">
      <p:cViewPr>
        <p:scale>
          <a:sx n="112" d="100"/>
          <a:sy n="112" d="100"/>
        </p:scale>
        <p:origin x="89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3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D925-ACBC-A942-AEA8-AF2DA2D0E5F6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C058-0722-5846-9CCC-2E4F26A6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PC -&gt; 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lisa</a:t>
            </a:r>
            <a:r>
              <a:rPr lang="cs-CZ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baseline="0" dirty="0" smtClean="0"/>
              <a:t>, Internet, OO, Cloud services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en-US" baseline="0" dirty="0" smtClean="0"/>
              <a:t>, smartphone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baseline="0" dirty="0" smtClean="0"/>
              <a:t>, tablet-&gt; 2010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-&gt;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1991, 1991 WWW, ARPANET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1968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lots of things at the very end.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number of devices that appear, number of things connected to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library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607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Design When the OS Cannot Be Trusted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Adrien Ghosn </a:t>
            </a:r>
            <a:r>
              <a:rPr lang="mr-IN" dirty="0" smtClean="0"/>
              <a:t>–</a:t>
            </a:r>
            <a:r>
              <a:rPr lang="en-US" dirty="0" smtClean="0"/>
              <a:t> Candidacy Exam</a:t>
            </a:r>
          </a:p>
          <a:p>
            <a:r>
              <a:rPr lang="en-US" dirty="0" smtClean="0"/>
              <a:t>29.06.2017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0" y="4644390"/>
            <a:ext cx="2080260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/>
              <a:t>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610360"/>
            <a:ext cx="3432048" cy="503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80" y="1610360"/>
            <a:ext cx="3529584" cy="50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0575"/>
          </a:xfrm>
        </p:spPr>
        <p:txBody>
          <a:bodyPr/>
          <a:lstStyle/>
          <a:p>
            <a:r>
              <a:rPr lang="en-US" dirty="0" smtClean="0"/>
              <a:t>Secure Bindings</a:t>
            </a:r>
          </a:p>
          <a:p>
            <a:pPr lvl="1"/>
            <a:r>
              <a:rPr lang="en-US" dirty="0" smtClean="0"/>
              <a:t>Hardware.</a:t>
            </a:r>
          </a:p>
          <a:p>
            <a:pPr lvl="1"/>
            <a:r>
              <a:rPr lang="en-US" dirty="0" smtClean="0"/>
              <a:t>Software.</a:t>
            </a:r>
          </a:p>
          <a:p>
            <a:pPr lvl="1"/>
            <a:r>
              <a:rPr lang="en-US" dirty="0" smtClean="0"/>
              <a:t>Code Download.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83385"/>
          </a:xfrm>
        </p:spPr>
        <p:txBody>
          <a:bodyPr/>
          <a:lstStyle/>
          <a:p>
            <a:r>
              <a:rPr lang="en-US" dirty="0"/>
              <a:t>Access time checks</a:t>
            </a:r>
          </a:p>
          <a:p>
            <a:endParaRPr lang="en-US" dirty="0"/>
          </a:p>
          <a:p>
            <a:r>
              <a:rPr lang="en-US" dirty="0"/>
              <a:t>Revocation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27"/>
            <a:ext cx="8749426" cy="2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Efficient.</a:t>
            </a:r>
          </a:p>
          <a:p>
            <a:endParaRPr lang="en-US" dirty="0"/>
          </a:p>
          <a:p>
            <a:r>
              <a:rPr lang="en-US" dirty="0" smtClean="0"/>
              <a:t>Clear separation between host/guest.</a:t>
            </a:r>
          </a:p>
          <a:p>
            <a:endParaRPr lang="en-US" dirty="0"/>
          </a:p>
          <a:p>
            <a:r>
              <a:rPr lang="en-US" dirty="0" smtClean="0"/>
              <a:t>Close to cloud logic.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Heterogeneous hardware makes it unpractical.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2"/>
                </a:solidFill>
              </a:rPr>
              <a:t>Virtualization!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4636923"/>
            <a:ext cx="3084830" cy="2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Unikernels</a:t>
            </a:r>
            <a:r>
              <a:rPr lang="en-US" dirty="0" smtClean="0"/>
              <a:t> &amp;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Library operating system, Virtualization, High-level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Single-purpose</a:t>
            </a:r>
            <a:r>
              <a:rPr lang="en-US" dirty="0" smtClean="0"/>
              <a:t> </a:t>
            </a:r>
            <a:r>
              <a:rPr lang="en-US" i="1" dirty="0" smtClean="0"/>
              <a:t>VMs deployed in the cloud are not specialized!</a:t>
            </a:r>
          </a:p>
          <a:p>
            <a:endParaRPr lang="en-US" i="1" dirty="0" smtClean="0"/>
          </a:p>
          <a:p>
            <a:r>
              <a:rPr lang="en-US" dirty="0" smtClean="0"/>
              <a:t>Ad-hoc configuration.</a:t>
            </a:r>
          </a:p>
          <a:p>
            <a:endParaRPr lang="en-US" dirty="0"/>
          </a:p>
          <a:p>
            <a:r>
              <a:rPr lang="en-US" dirty="0" smtClean="0"/>
              <a:t>Consumes more resources.</a:t>
            </a:r>
          </a:p>
          <a:p>
            <a:endParaRPr lang="en-US" dirty="0" smtClean="0"/>
          </a:p>
          <a:p>
            <a:r>
              <a:rPr lang="en-US" dirty="0" smtClean="0"/>
              <a:t>Large attack surface.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0" y="3389313"/>
            <a:ext cx="2787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operating system…</a:t>
            </a:r>
          </a:p>
          <a:p>
            <a:endParaRPr lang="en-US" dirty="0" smtClean="0"/>
          </a:p>
          <a:p>
            <a:r>
              <a:rPr lang="en-US" dirty="0" smtClean="0"/>
              <a:t>… On top of a </a:t>
            </a:r>
            <a:r>
              <a:rPr lang="en-US" b="1" dirty="0" smtClean="0">
                <a:solidFill>
                  <a:schemeClr val="accent2"/>
                </a:solidFill>
              </a:rPr>
              <a:t>Hypervisor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EVERYTHING in one high-level PL.</a:t>
            </a:r>
          </a:p>
          <a:p>
            <a:pPr lvl="1"/>
            <a:r>
              <a:rPr lang="en-US" dirty="0" smtClean="0"/>
              <a:t>Compile application &amp; </a:t>
            </a:r>
            <a:r>
              <a:rPr lang="en-US" dirty="0" err="1" smtClean="0"/>
              <a:t>LibOS</a:t>
            </a:r>
            <a:r>
              <a:rPr lang="en-US" dirty="0" smtClean="0"/>
              <a:t> together.</a:t>
            </a:r>
          </a:p>
          <a:p>
            <a:pPr lvl="1"/>
            <a:r>
              <a:rPr lang="en-US" dirty="0" smtClean="0"/>
              <a:t>Static Analysis &amp; Verification tools.</a:t>
            </a:r>
          </a:p>
          <a:p>
            <a:pPr lvl="1"/>
            <a:r>
              <a:rPr lang="en-US" dirty="0" smtClean="0"/>
              <a:t>Type safety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9872" r="16883" b="310"/>
          <a:stretch/>
        </p:blipFill>
        <p:spPr>
          <a:xfrm flipH="1">
            <a:off x="9784080" y="1485900"/>
            <a:ext cx="2407920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26" y="5073968"/>
            <a:ext cx="2392614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Problem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Configuration.</a:t>
            </a:r>
          </a:p>
          <a:p>
            <a:endParaRPr lang="en-US" dirty="0"/>
          </a:p>
          <a:p>
            <a:r>
              <a:rPr lang="en-US" dirty="0" smtClean="0"/>
              <a:t>Size of appliance.</a:t>
            </a:r>
          </a:p>
          <a:p>
            <a:endParaRPr lang="en-US" dirty="0" smtClean="0"/>
          </a:p>
          <a:p>
            <a:r>
              <a:rPr lang="en-US" dirty="0" smtClean="0"/>
              <a:t>Security.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Compile time!</a:t>
            </a:r>
          </a:p>
          <a:p>
            <a:endParaRPr lang="en-US" dirty="0"/>
          </a:p>
          <a:p>
            <a:r>
              <a:rPr lang="en-US" dirty="0" smtClean="0"/>
              <a:t>Order of hundreds KB!</a:t>
            </a:r>
          </a:p>
          <a:p>
            <a:endParaRPr lang="en-US" dirty="0"/>
          </a:p>
          <a:p>
            <a:r>
              <a:rPr lang="en-US" dirty="0" smtClean="0"/>
              <a:t>DCE &amp; Type-safety!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Portability.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Deployment &amp; resource usage.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Less fine-grained than </a:t>
            </a:r>
            <a:r>
              <a:rPr lang="en-US" dirty="0" err="1"/>
              <a:t>e</a:t>
            </a:r>
            <a:r>
              <a:rPr lang="en-US" dirty="0" err="1" smtClean="0"/>
              <a:t>xokernel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OCaml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506" r="13639" b="1"/>
          <a:stretch/>
        </p:blipFill>
        <p:spPr>
          <a:xfrm rot="21132441">
            <a:off x="8115301" y="3337559"/>
            <a:ext cx="2962329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Haven </a:t>
            </a:r>
            <a:r>
              <a:rPr lang="en-US" smtClean="0"/>
              <a:t>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&amp; Intel SGX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417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Why do people use Cloud services: IaaS, SaaS, PaaS, </a:t>
            </a:r>
            <a:r>
              <a:rPr lang="en-US" i="1" dirty="0" err="1" smtClean="0"/>
              <a:t>WaaS</a:t>
            </a:r>
            <a:r>
              <a:rPr lang="en-US" i="1" dirty="0" smtClean="0"/>
              <a:t> </a:t>
            </a:r>
            <a:r>
              <a:rPr lang="en-US" i="1" dirty="0" err="1" smtClean="0"/>
              <a:t>AaaP</a:t>
            </a:r>
            <a:r>
              <a:rPr lang="en-US" i="1" dirty="0" smtClean="0"/>
              <a:t>*?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Fast deployment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Low start-up cost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Pay-per-use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Adapt resources to load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Sounds fancy (like Big data, Machine learning, </a:t>
            </a:r>
            <a:r>
              <a:rPr lang="en-US" dirty="0" err="1" smtClean="0"/>
              <a:t>IoT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50" y="635508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err="1" smtClean="0"/>
              <a:t>Exokernel</a:t>
            </a:r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r>
              <a:rPr lang="en-US" dirty="0" smtClean="0"/>
              <a:t>Haven</a:t>
            </a:r>
          </a:p>
          <a:p>
            <a:r>
              <a:rPr lang="en-US" dirty="0" smtClean="0"/>
              <a:t>Research Proposal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smtClean="0"/>
              <a:t>“You have to share!”</a:t>
            </a:r>
          </a:p>
          <a:p>
            <a:pPr lvl="1"/>
            <a:r>
              <a:rPr lang="en-US" dirty="0" smtClean="0"/>
              <a:t>Co-locating Apps.</a:t>
            </a:r>
          </a:p>
          <a:p>
            <a:pPr lvl="1"/>
            <a:endParaRPr lang="en-US" dirty="0"/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pPr lvl="1"/>
            <a:endParaRPr lang="en-US" dirty="0"/>
          </a:p>
          <a:p>
            <a:r>
              <a:rPr lang="en-US" dirty="0" smtClean="0"/>
              <a:t>“</a:t>
            </a:r>
            <a:r>
              <a:rPr lang="en-US" i="1" dirty="0"/>
              <a:t>I won’t look</a:t>
            </a:r>
            <a:r>
              <a:rPr lang="mr-IN" i="1" dirty="0"/>
              <a:t>…</a:t>
            </a:r>
            <a:r>
              <a:rPr lang="fr-CH" i="1" dirty="0"/>
              <a:t> I </a:t>
            </a:r>
            <a:r>
              <a:rPr lang="fr-CH" i="1" dirty="0" smtClean="0"/>
              <a:t>promise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is privileged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Corrupted/malevolent host</a:t>
            </a:r>
          </a:p>
          <a:p>
            <a:endParaRPr lang="en-US" dirty="0"/>
          </a:p>
          <a:p>
            <a:r>
              <a:rPr lang="en-US" i="1" dirty="0" smtClean="0">
                <a:solidFill>
                  <a:schemeClr val="accent2"/>
                </a:solidFill>
              </a:rPr>
              <a:t>“Solve the rebus”</a:t>
            </a:r>
            <a:endParaRPr lang="en-US" i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63340"/>
            <a:ext cx="1319472" cy="1319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72" y="3998090"/>
            <a:ext cx="1111388" cy="1111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60" y="4069190"/>
            <a:ext cx="994767" cy="9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</a:t>
            </a:r>
            <a:r>
              <a:rPr lang="en-US" sz="2400" dirty="0" smtClean="0"/>
              <a:t>- Thanks Microsoft.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Unmodified legacy applications</a:t>
            </a:r>
          </a:p>
          <a:p>
            <a:endParaRPr lang="en-US" dirty="0"/>
          </a:p>
          <a:p>
            <a:r>
              <a:rPr lang="en-US" dirty="0" smtClean="0"/>
              <a:t>Shielded execution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endParaRPr lang="en-US" dirty="0"/>
          </a:p>
          <a:p>
            <a:r>
              <a:rPr lang="en-US" dirty="0" smtClean="0"/>
              <a:t>Leverages Intel SGX</a:t>
            </a:r>
          </a:p>
          <a:p>
            <a:pPr lvl="1"/>
            <a:r>
              <a:rPr lang="en-US" dirty="0" smtClean="0"/>
              <a:t>Provides feedback.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9" y="1342800"/>
            <a:ext cx="5254395" cy="525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9" y="2797797"/>
            <a:ext cx="3176833" cy="1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Intel Software Guard Extension (SGX)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78045"/>
          </a:xfrm>
        </p:spPr>
        <p:txBody>
          <a:bodyPr>
            <a:normAutofit/>
          </a:bodyPr>
          <a:lstStyle/>
          <a:p>
            <a:r>
              <a:rPr lang="en-US" dirty="0" smtClean="0"/>
              <a:t>Enclaves</a:t>
            </a:r>
          </a:p>
          <a:p>
            <a:pPr lvl="1"/>
            <a:r>
              <a:rPr lang="en-US" dirty="0" smtClean="0"/>
              <a:t>Portion of user address space.</a:t>
            </a:r>
          </a:p>
          <a:p>
            <a:pPr lvl="1"/>
            <a:r>
              <a:rPr lang="en-US" dirty="0" smtClean="0"/>
              <a:t>Protected against modification…</a:t>
            </a:r>
          </a:p>
          <a:p>
            <a:pPr lvl="1"/>
            <a:r>
              <a:rPr lang="en-US" dirty="0" smtClean="0"/>
              <a:t>… even from privileged code!</a:t>
            </a:r>
          </a:p>
          <a:p>
            <a:pPr lvl="1"/>
            <a:endParaRPr lang="en-US" dirty="0"/>
          </a:p>
          <a:p>
            <a:r>
              <a:rPr lang="en-US" dirty="0" smtClean="0"/>
              <a:t>CPU in enclave mode</a:t>
            </a:r>
          </a:p>
          <a:p>
            <a:pPr lvl="1"/>
            <a:r>
              <a:rPr lang="en-US" dirty="0" smtClean="0"/>
              <a:t>EPC.</a:t>
            </a:r>
          </a:p>
          <a:p>
            <a:pPr lvl="1"/>
            <a:r>
              <a:rPr lang="en-US" dirty="0" smtClean="0"/>
              <a:t>Encrypted traffic to DRAM.</a:t>
            </a:r>
          </a:p>
          <a:p>
            <a:endParaRPr lang="en-US" dirty="0"/>
          </a:p>
          <a:p>
            <a:r>
              <a:rPr lang="en-US" dirty="0" smtClean="0"/>
              <a:t>Attestation mechanism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App must know about SGX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Before loading nothing </a:t>
            </a:r>
            <a:r>
              <a:rPr lang="en-US" smtClean="0">
                <a:solidFill>
                  <a:schemeClr val="accent2"/>
                </a:solidFill>
              </a:rPr>
              <a:t>is safe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Iago attacks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chemeClr val="accent2"/>
                </a:solidFill>
              </a:rPr>
              <a:t>DoS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56333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75873" y="25442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17" y="3320540"/>
            <a:ext cx="661753" cy="6601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89" y="1984915"/>
            <a:ext cx="900260" cy="6691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49" y="1976705"/>
            <a:ext cx="952107" cy="95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95" y="2010820"/>
            <a:ext cx="951067" cy="951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 (biased) Timeline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535812" y="318672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56951"/>
            <a:ext cx="271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/>
                </a:solidFill>
              </a:rPr>
              <a:t>Computer World: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69492"/>
            <a:ext cx="254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OS abstractions: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50369" y="247190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4855" y="590321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5173" y="25315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98002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68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491">
            <a:off x="2144402" y="2447843"/>
            <a:ext cx="800691" cy="3727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46500" y="2554328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1161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77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216">
            <a:off x="3651186" y="2341733"/>
            <a:ext cx="424939" cy="46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7148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61" y="2445709"/>
            <a:ext cx="429318" cy="42931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1888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9513" y="6161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127">
            <a:off x="4937708" y="2501560"/>
            <a:ext cx="436972" cy="3017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28894" y="2528072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9542" y="61441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91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815">
            <a:off x="6469035" y="2305407"/>
            <a:ext cx="428991" cy="5055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586415" y="25296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5917" y="6135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95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549">
            <a:off x="6813901" y="2400816"/>
            <a:ext cx="496421" cy="496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499">
            <a:off x="8116728" y="2179176"/>
            <a:ext cx="1188563" cy="11885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5278">
            <a:off x="7159978" y="2113034"/>
            <a:ext cx="788513" cy="788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322">
            <a:off x="7534920" y="2463052"/>
            <a:ext cx="688948" cy="6889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393">
            <a:off x="8899230" y="1553689"/>
            <a:ext cx="1531593" cy="1531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917">
            <a:off x="7857221" y="1955560"/>
            <a:ext cx="638387" cy="6383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08" y="2984024"/>
            <a:ext cx="754410" cy="461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73" y="2660355"/>
            <a:ext cx="1210071" cy="278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24" y="2986230"/>
            <a:ext cx="614291" cy="614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04">
            <a:off x="8925967" y="3378320"/>
            <a:ext cx="514378" cy="61204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50415" y="24915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94566" y="6135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2050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403">
            <a:off x="7867426" y="3465980"/>
            <a:ext cx="1154041" cy="390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3090876"/>
            <a:ext cx="938693" cy="4096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7" y="3140260"/>
            <a:ext cx="1215479" cy="2309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61861" y="6175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70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2" y="4758089"/>
            <a:ext cx="1080373" cy="10803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24013" y="6167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88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79513" y="4982330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POSIX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916605" y="282926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61434" y="55637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20442">
            <a:off x="10650113" y="4911171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My Graduation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62" y="4795837"/>
            <a:ext cx="1840745" cy="18407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1" y="4275512"/>
            <a:ext cx="981512" cy="9815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38" y="2938710"/>
            <a:ext cx="471013" cy="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Apps &amp; OS: A Divorce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345"/>
          </a:xfrm>
        </p:spPr>
        <p:txBody>
          <a:bodyPr>
            <a:normAutofit/>
          </a:bodyPr>
          <a:lstStyle/>
          <a:p>
            <a:r>
              <a:rPr lang="en-US" dirty="0" smtClean="0"/>
              <a:t>Non-flexible abstractions</a:t>
            </a:r>
          </a:p>
          <a:p>
            <a:pPr lvl="1"/>
            <a:r>
              <a:rPr lang="en-US" dirty="0" smtClean="0"/>
              <a:t>Frameworks.</a:t>
            </a:r>
          </a:p>
          <a:p>
            <a:pPr lvl="1"/>
            <a:r>
              <a:rPr lang="en-US" dirty="0" smtClean="0"/>
              <a:t>User-level (re-)implementations.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Non-satisfactory performances</a:t>
            </a:r>
          </a:p>
          <a:p>
            <a:pPr lvl="1"/>
            <a:r>
              <a:rPr lang="en-US" dirty="0" smtClean="0"/>
              <a:t>Kernel bypasses.</a:t>
            </a:r>
          </a:p>
          <a:p>
            <a:pPr lvl="1"/>
            <a:endParaRPr lang="en-US" dirty="0"/>
          </a:p>
          <a:p>
            <a:r>
              <a:rPr lang="en-US" dirty="0" smtClean="0"/>
              <a:t>Security model evolved</a:t>
            </a:r>
          </a:p>
          <a:p>
            <a:pPr lvl="1"/>
            <a:r>
              <a:rPr lang="en-US" i="1" dirty="0"/>
              <a:t>“Pirates are back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“Don’t trust the Cloud</a:t>
            </a:r>
            <a:r>
              <a:rPr lang="mr-IN" i="1" dirty="0" smtClean="0"/>
              <a:t>…</a:t>
            </a:r>
            <a:r>
              <a:rPr lang="fr-CH" i="1" dirty="0" smtClean="0"/>
              <a:t> or ANYTHING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“You’re worth less than the data you produce.”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60" y="314198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i="1" dirty="0" smtClean="0"/>
              <a:t>What do we really want from a modern kernel?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i="1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Performance for heterogeneous applications.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Ease of deployment, e.g., for Cloud platforms.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Support modern security model, e.g., bi-directional isolation.</a:t>
            </a:r>
          </a:p>
        </p:txBody>
      </p:sp>
    </p:spTree>
    <p:extLst>
      <p:ext uri="{BB962C8B-B14F-4D97-AF65-F5344CB8AC3E}">
        <p14:creationId xmlns:p14="http://schemas.microsoft.com/office/powerpoint/2010/main" val="196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How can we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48939"/>
            <a:ext cx="5181600" cy="32280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48939"/>
            <a:ext cx="5181600" cy="3228024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260" y="1520190"/>
            <a:ext cx="1041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accent3">
                    <a:lumMod val="75000"/>
                  </a:schemeClr>
                </a:solidFill>
              </a:rPr>
              <a:t>Claim: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All three requirements can be satisfied with a common set of design principles!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Exokernel</a:t>
            </a:r>
            <a:r>
              <a:rPr lang="en-US" dirty="0" smtClean="0"/>
              <a:t> &amp;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End-to-End, Separation of protection &amp; </a:t>
            </a:r>
            <a:r>
              <a:rPr lang="en-US" i="1" dirty="0" smtClean="0"/>
              <a:t>management</a:t>
            </a:r>
          </a:p>
          <a:p>
            <a:pPr algn="ctr"/>
            <a:r>
              <a:rPr lang="en-US" i="1" dirty="0" smtClean="0"/>
              <a:t>Separation of policies &amp; mechanisms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3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509804"/>
            <a:ext cx="3765550" cy="282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54" y="5379628"/>
            <a:ext cx="5120642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No single, fixed, implementation for high-level abstractions can provide best performance for ALL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So, what can we do now?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Answer</a:t>
            </a:r>
            <a:r>
              <a:rPr lang="en-US" dirty="0" smtClean="0"/>
              <a:t>: Surrender! Just don’t try to do it!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73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895725"/>
          </a:xfrm>
        </p:spPr>
        <p:txBody>
          <a:bodyPr>
            <a:normAutofit/>
          </a:bodyPr>
          <a:lstStyle/>
          <a:p>
            <a:r>
              <a:rPr lang="en-US" dirty="0" smtClean="0"/>
              <a:t>End-to-End</a:t>
            </a:r>
          </a:p>
          <a:p>
            <a:endParaRPr lang="en-US" dirty="0" smtClean="0"/>
          </a:p>
          <a:p>
            <a:r>
              <a:rPr lang="en-US" dirty="0" smtClean="0"/>
              <a:t>Sep. protection &amp; </a:t>
            </a:r>
            <a:r>
              <a:rPr lang="en-US" dirty="0" smtClean="0"/>
              <a:t>management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Avoid </a:t>
            </a:r>
            <a:r>
              <a:rPr lang="en-US" dirty="0" smtClean="0"/>
              <a:t>management</a:t>
            </a:r>
          </a:p>
          <a:p>
            <a:endParaRPr lang="en-US" dirty="0"/>
          </a:p>
          <a:p>
            <a:r>
              <a:rPr lang="en-US" dirty="0" smtClean="0"/>
              <a:t>Sep. policies &amp; mechanisms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smtClean="0"/>
              <a:t>Translates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852160" cy="3632835"/>
          </a:xfrm>
        </p:spPr>
        <p:txBody>
          <a:bodyPr/>
          <a:lstStyle/>
          <a:p>
            <a:r>
              <a:rPr lang="en-US" dirty="0" smtClean="0"/>
              <a:t>App-level physical resource </a:t>
            </a:r>
            <a:r>
              <a:rPr lang="en-US" dirty="0" err="1" smtClean="0"/>
              <a:t>mgmt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Securely expose all hardware</a:t>
            </a:r>
          </a:p>
          <a:p>
            <a:endParaRPr lang="en-US" dirty="0" smtClean="0"/>
          </a:p>
          <a:p>
            <a:r>
              <a:rPr lang="en-US" dirty="0" smtClean="0"/>
              <a:t>Use physical </a:t>
            </a:r>
            <a:r>
              <a:rPr lang="en-US" dirty="0" smtClean="0"/>
              <a:t>names</a:t>
            </a:r>
          </a:p>
          <a:p>
            <a:endParaRPr lang="en-US" dirty="0"/>
          </a:p>
          <a:p>
            <a:r>
              <a:rPr lang="en-US" dirty="0" smtClean="0"/>
              <a:t>Secure bindings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</TotalTime>
  <Words>576</Words>
  <Application>Microsoft Macintosh PowerPoint</Application>
  <PresentationFormat>Widescreen</PresentationFormat>
  <Paragraphs>207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OS Design When the OS Cannot Be Trusted</vt:lpstr>
      <vt:lpstr> Outline</vt:lpstr>
      <vt:lpstr> A (biased) Timeline</vt:lpstr>
      <vt:lpstr> Apps &amp; OS: A Divorce</vt:lpstr>
      <vt:lpstr> Desired Features</vt:lpstr>
      <vt:lpstr> How can we achieve this?</vt:lpstr>
      <vt:lpstr>Exokernel &amp; Performance</vt:lpstr>
      <vt:lpstr> Motivation</vt:lpstr>
      <vt:lpstr> Exokernel Design</vt:lpstr>
      <vt:lpstr> Exokernel Architecture</vt:lpstr>
      <vt:lpstr> Exokernel Mechanisms</vt:lpstr>
      <vt:lpstr> Exokernel Discussion</vt:lpstr>
      <vt:lpstr>Unikernels &amp; The Cloud</vt:lpstr>
      <vt:lpstr> Motivation</vt:lpstr>
      <vt:lpstr> Unikernel Design</vt:lpstr>
      <vt:lpstr> Unikernels</vt:lpstr>
      <vt:lpstr> Unikernel Discussion</vt:lpstr>
      <vt:lpstr> Haven &amp; Security</vt:lpstr>
      <vt:lpstr> Haven &amp; Intel SGX</vt:lpstr>
      <vt:lpstr> How it works</vt:lpstr>
      <vt:lpstr> Haven - Thanks Microsoft.</vt:lpstr>
      <vt:lpstr> Intel Software Guard Extension (SGX)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329</cp:revision>
  <dcterms:created xsi:type="dcterms:W3CDTF">2017-06-16T08:24:22Z</dcterms:created>
  <dcterms:modified xsi:type="dcterms:W3CDTF">2017-06-22T14:54:34Z</dcterms:modified>
</cp:coreProperties>
</file>